
<file path=[Content_Types].xml><?xml version="1.0" encoding="utf-8"?>
<Types xmlns="http://schemas.openxmlformats.org/package/2006/content-types">
  <Default Extension="png&amp;ehk=hw0gyEWmzRWfiZd5dI0KdA&amp;r=0&amp;pid=OfficeInsert" ContentType="image/png"/>
  <Default Extension="png" ContentType="image/png"/>
  <Default Extension="jpg&amp;ehk=5YRuV0YzY9WluezGINtSeQ&amp;r=0&amp;pid=OfficeInsert" ContentType="image/jpeg"/>
  <Default Extension="3gp" ContentType="audio/3gpp"/>
  <Default Extension="jpeg" ContentType="image/jpeg"/>
  <Default Extension="rels" ContentType="application/vnd.openxmlformats-package.relationships+xml"/>
  <Default Extension="xml" ContentType="application/xml"/>
  <Default Extension="jpg&amp;ehk=E0gDsWJZXMFHUUaoG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5" r:id="rId11"/>
    <p:sldId id="264" r:id="rId12"/>
    <p:sldId id="266" r:id="rId13"/>
    <p:sldId id="267" r:id="rId14"/>
    <p:sldId id="271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3gp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3gp"/><Relationship Id="rId1" Type="http://schemas.microsoft.com/office/2007/relationships/media" Target="../media/media1.3gp"/><Relationship Id="rId6" Type="http://schemas.openxmlformats.org/officeDocument/2006/relationships/audio" Target="../media/media3.3gp"/><Relationship Id="rId5" Type="http://schemas.microsoft.com/office/2007/relationships/media" Target="../media/media3.3gp"/><Relationship Id="rId4" Type="http://schemas.openxmlformats.org/officeDocument/2006/relationships/audio" Target="../media/media2.3g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EntrancementUK" TargetMode="External"/><Relationship Id="rId7" Type="http://schemas.openxmlformats.org/officeDocument/2006/relationships/hyperlink" Target="https://hypnosisfetish.com/" TargetMode="External"/><Relationship Id="rId2" Type="http://schemas.openxmlformats.org/officeDocument/2006/relationships/hyperlink" Target="https://www.youtube.com/user/HypnosisPL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Shf6kWnnU-77JEE0PytjSA" TargetMode="External"/><Relationship Id="rId5" Type="http://schemas.openxmlformats.org/officeDocument/2006/relationships/hyperlink" Target="https://www.youtube.com/user/UltraHypnosis" TargetMode="External"/><Relationship Id="rId4" Type="http://schemas.openxmlformats.org/officeDocument/2006/relationships/hyperlink" Target="https://www.youtube.com/watch?v=SPjjJ4iRNm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E0gDsWJZXMFHUUaoG"/><Relationship Id="rId2" Type="http://schemas.openxmlformats.org/officeDocument/2006/relationships/image" Target="../media/image2.png&amp;ehk=hw0gyEWmzRWfiZd5dI0KdA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Fran%C3%A7ois_Barraud_-_Le_bibelot_de_Chine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&amp;ehk=5YRuV0YzY9WluezGINtSeQ&amp;r=0&amp;pid=OfficeInsert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CFE74-6A31-4A30-8B1A-993EC35AF8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3200" dirty="0" err="1">
                <a:solidFill>
                  <a:prstClr val="black"/>
                </a:solidFill>
              </a:rPr>
              <a:t>Hypnodolls</a:t>
            </a:r>
            <a:r>
              <a:rPr lang="fr-CA" sz="3200" dirty="0">
                <a:solidFill>
                  <a:prstClr val="black"/>
                </a:solidFill>
              </a:rPr>
              <a:t> &amp; </a:t>
            </a:r>
            <a:r>
              <a:rPr lang="fr-CA" sz="3200" dirty="0" err="1">
                <a:solidFill>
                  <a:prstClr val="black"/>
                </a:solidFill>
              </a:rPr>
              <a:t>dollification</a:t>
            </a:r>
            <a:br>
              <a:rPr lang="fr-CA" sz="3200" dirty="0">
                <a:solidFill>
                  <a:prstClr val="black"/>
                </a:solidFill>
              </a:rPr>
            </a:br>
            <a:r>
              <a:rPr lang="fr-CA" sz="3200" dirty="0">
                <a:solidFill>
                  <a:prstClr val="black"/>
                </a:solidFill>
              </a:rPr>
              <a:t>	</a:t>
            </a:r>
            <a:r>
              <a:rPr lang="fr-CA" sz="2000" dirty="0">
                <a:solidFill>
                  <a:prstClr val="black"/>
                </a:solidFill>
              </a:rPr>
              <a:t>Du processus transformatif a l’</a:t>
            </a:r>
            <a:r>
              <a:rPr lang="fr-CA" sz="2000" dirty="0" err="1">
                <a:solidFill>
                  <a:prstClr val="black"/>
                </a:solidFill>
              </a:rPr>
              <a:t>echange</a:t>
            </a:r>
            <a:r>
              <a:rPr lang="fr-CA" sz="2000" dirty="0">
                <a:solidFill>
                  <a:prstClr val="black"/>
                </a:solidFill>
              </a:rPr>
              <a:t> de pouvoir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C8CCDE-8795-49F3-A552-9BE03F2B6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0164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A937B-6CEC-4F36-BEBE-61F0CDF3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Hypnose, transe et </a:t>
            </a:r>
            <a:r>
              <a:rPr lang="fr-CA" dirty="0" err="1"/>
              <a:t>toyification</a:t>
            </a:r>
            <a:r>
              <a:rPr lang="fr-CA" dirty="0"/>
              <a:t>…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D0914B-CA7A-4A41-99AC-373ABFBEB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La transe est un état de conscience modifié : </a:t>
            </a:r>
          </a:p>
          <a:p>
            <a:pPr lvl="1"/>
            <a:r>
              <a:rPr lang="fr-CA" dirty="0"/>
              <a:t>Devenir un objet : Faim? Soif? Froid? Paralysie…  Anesthésie…</a:t>
            </a:r>
          </a:p>
          <a:p>
            <a:pPr lvl="1"/>
            <a:r>
              <a:rPr lang="fr-CA" dirty="0"/>
              <a:t>On est confortable, on veut y rester, on veut se laisser guider…</a:t>
            </a:r>
          </a:p>
          <a:p>
            <a:pPr lvl="1"/>
            <a:r>
              <a:rPr lang="fr-CA" dirty="0"/>
              <a:t>Endorphine, sérotonine, ocytocine : détente, plaisir, amour, confiance, spiritualité…</a:t>
            </a:r>
          </a:p>
          <a:p>
            <a:pPr lvl="1"/>
            <a:r>
              <a:rPr lang="fr-CA" dirty="0"/>
              <a:t>Suggestibilité (accepter et intégrer la fiction) : on ressent différemment, se perçoit différemment… les sensations peuvent être déplacées, extraites, modifiées, réintégrées ou inhibées.</a:t>
            </a:r>
          </a:p>
          <a:p>
            <a:pPr lvl="0">
              <a:buClr>
                <a:srgbClr val="B71E42"/>
              </a:buClr>
            </a:pPr>
            <a:r>
              <a:rPr lang="fr-CA" dirty="0">
                <a:solidFill>
                  <a:prstClr val="black"/>
                </a:solidFill>
              </a:rPr>
              <a:t>Avec un partenaire…</a:t>
            </a:r>
            <a:endParaRPr lang="fr-CA" dirty="0"/>
          </a:p>
          <a:p>
            <a:pPr lvl="1"/>
            <a:r>
              <a:rPr lang="fr-CA" dirty="0"/>
              <a:t>Crée une relation « </a:t>
            </a:r>
            <a:r>
              <a:rPr lang="fr-CA" dirty="0" err="1"/>
              <a:t>influançcant</a:t>
            </a:r>
            <a:r>
              <a:rPr lang="fr-CA" dirty="0"/>
              <a:t>-influencé » </a:t>
            </a:r>
            <a:r>
              <a:rPr lang="fr-CA" dirty="0" err="1"/>
              <a:t>co-construite</a:t>
            </a:r>
            <a:r>
              <a:rPr lang="fr-CA" dirty="0"/>
              <a:t> basée sur le confort et le plaisir</a:t>
            </a:r>
          </a:p>
          <a:p>
            <a:pPr lvl="1"/>
            <a:r>
              <a:rPr lang="fr-CA" dirty="0"/>
              <a:t>Conditionnement : induction rapide et automatique d’un </a:t>
            </a:r>
            <a:r>
              <a:rPr lang="fr-CA" dirty="0" err="1"/>
              <a:t>toy</a:t>
            </a:r>
            <a:r>
              <a:rPr lang="fr-CA" dirty="0"/>
              <a:t> </a:t>
            </a:r>
            <a:r>
              <a:rPr lang="fr-CA" dirty="0" err="1"/>
              <a:t>space</a:t>
            </a:r>
            <a:r>
              <a:rPr lang="fr-CA" dirty="0"/>
              <a:t> profond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5522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40298-EB78-445C-B25A-CDA3E679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34180"/>
            <a:ext cx="9603275" cy="1049235"/>
          </a:xfrm>
        </p:spPr>
        <p:txBody>
          <a:bodyPr/>
          <a:lstStyle/>
          <a:p>
            <a:r>
              <a:rPr lang="fr-CA" dirty="0" err="1"/>
              <a:t>Hypnodolls</a:t>
            </a:r>
            <a:r>
              <a:rPr lang="fr-CA" dirty="0"/>
              <a:t> &amp; </a:t>
            </a:r>
            <a:r>
              <a:rPr lang="fr-CA" dirty="0" err="1"/>
              <a:t>Hypnotoys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B823B9-6708-497B-8DE9-748A68E6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8088"/>
          </a:xfrm>
        </p:spPr>
        <p:txBody>
          <a:bodyPr>
            <a:normAutofit fontScale="47500" lnSpcReduction="20000"/>
          </a:bodyPr>
          <a:lstStyle/>
          <a:p>
            <a:r>
              <a:rPr lang="fr-CA" sz="3400" dirty="0"/>
              <a:t>Induction rapide d’une transe/</a:t>
            </a:r>
            <a:r>
              <a:rPr lang="fr-CA" sz="3400" dirty="0" err="1"/>
              <a:t>toyspace</a:t>
            </a:r>
            <a:endParaRPr lang="fr-CA" sz="3400" dirty="0"/>
          </a:p>
          <a:p>
            <a:pPr lvl="1"/>
            <a:r>
              <a:rPr lang="fr-CA" sz="3400" dirty="0"/>
              <a:t>Séquence de mots </a:t>
            </a:r>
          </a:p>
          <a:p>
            <a:pPr lvl="1"/>
            <a:r>
              <a:rPr lang="fr-CA" sz="3400" dirty="0"/>
              <a:t>Mot unique</a:t>
            </a:r>
          </a:p>
          <a:p>
            <a:pPr lvl="1"/>
            <a:r>
              <a:rPr lang="fr-CA" sz="3400" dirty="0"/>
              <a:t>Ancrage physique, etc.</a:t>
            </a:r>
          </a:p>
          <a:p>
            <a:pPr lvl="0">
              <a:buClr>
                <a:srgbClr val="B71E42"/>
              </a:buClr>
            </a:pPr>
            <a:r>
              <a:rPr lang="fr-CA" sz="3400" dirty="0">
                <a:solidFill>
                  <a:prstClr val="black"/>
                </a:solidFill>
              </a:rPr>
              <a:t>Exemple de conditionnements</a:t>
            </a:r>
          </a:p>
          <a:p>
            <a:pPr lvl="1">
              <a:buClr>
                <a:srgbClr val="B71E42"/>
              </a:buClr>
            </a:pPr>
            <a:r>
              <a:rPr lang="fr-CA" sz="3400" dirty="0">
                <a:solidFill>
                  <a:prstClr val="black"/>
                </a:solidFill>
              </a:rPr>
              <a:t>Esprit vide (</a:t>
            </a:r>
            <a:r>
              <a:rPr lang="fr-CA" sz="3400" dirty="0" err="1">
                <a:solidFill>
                  <a:prstClr val="black"/>
                </a:solidFill>
              </a:rPr>
              <a:t>blank</a:t>
            </a:r>
            <a:r>
              <a:rPr lang="fr-CA" sz="3400" dirty="0">
                <a:solidFill>
                  <a:prstClr val="black"/>
                </a:solidFill>
              </a:rPr>
              <a:t> trigger)</a:t>
            </a:r>
          </a:p>
          <a:p>
            <a:pPr lvl="1">
              <a:buClr>
                <a:srgbClr val="B71E42"/>
              </a:buClr>
            </a:pPr>
            <a:r>
              <a:rPr lang="fr-CA" sz="3400" dirty="0">
                <a:solidFill>
                  <a:prstClr val="black"/>
                </a:solidFill>
              </a:rPr>
              <a:t>Sensation de plaisir (</a:t>
            </a:r>
            <a:r>
              <a:rPr lang="fr-CA" sz="3400" dirty="0" err="1">
                <a:solidFill>
                  <a:prstClr val="black"/>
                </a:solidFill>
              </a:rPr>
              <a:t>pleasure</a:t>
            </a:r>
            <a:r>
              <a:rPr lang="fr-CA" sz="3400" dirty="0">
                <a:solidFill>
                  <a:prstClr val="black"/>
                </a:solidFill>
              </a:rPr>
              <a:t> trigger)</a:t>
            </a:r>
          </a:p>
          <a:p>
            <a:pPr lvl="1">
              <a:buClr>
                <a:srgbClr val="B71E42"/>
              </a:buClr>
            </a:pPr>
            <a:r>
              <a:rPr lang="fr-CA" sz="3400" dirty="0">
                <a:solidFill>
                  <a:prstClr val="black"/>
                </a:solidFill>
              </a:rPr>
              <a:t>Orgasme sur demande (</a:t>
            </a:r>
            <a:r>
              <a:rPr lang="fr-CA" sz="3400" dirty="0" err="1">
                <a:solidFill>
                  <a:prstClr val="black"/>
                </a:solidFill>
              </a:rPr>
              <a:t>orgasm</a:t>
            </a:r>
            <a:r>
              <a:rPr lang="fr-CA" sz="3400" dirty="0">
                <a:solidFill>
                  <a:prstClr val="black"/>
                </a:solidFill>
              </a:rPr>
              <a:t> trigger)</a:t>
            </a:r>
          </a:p>
          <a:p>
            <a:pPr lvl="1">
              <a:buClr>
                <a:srgbClr val="B71E42"/>
              </a:buClr>
            </a:pPr>
            <a:r>
              <a:rPr lang="fr-CA" sz="3400" dirty="0">
                <a:solidFill>
                  <a:prstClr val="black"/>
                </a:solidFill>
              </a:rPr>
              <a:t>Paralysie (« freeze » ou statue)</a:t>
            </a:r>
          </a:p>
          <a:p>
            <a:pPr lvl="1">
              <a:buClr>
                <a:srgbClr val="B71E42"/>
              </a:buClr>
            </a:pPr>
            <a:r>
              <a:rPr lang="fr-CA" sz="3400" dirty="0">
                <a:solidFill>
                  <a:prstClr val="black"/>
                </a:solidFill>
              </a:rPr>
              <a:t>Restriction de la parole (mute trigger)</a:t>
            </a:r>
          </a:p>
          <a:p>
            <a:pPr lvl="1">
              <a:buClr>
                <a:srgbClr val="B71E42"/>
              </a:buClr>
            </a:pPr>
            <a:r>
              <a:rPr lang="fr-CA" sz="3400" dirty="0">
                <a:solidFill>
                  <a:prstClr val="black"/>
                </a:solidFill>
              </a:rPr>
              <a:t>Différents modes d’autonomie</a:t>
            </a:r>
          </a:p>
          <a:p>
            <a:pPr lvl="1">
              <a:buClr>
                <a:srgbClr val="B71E42"/>
              </a:buClr>
            </a:pPr>
            <a:r>
              <a:rPr lang="fr-CA" sz="3400" dirty="0">
                <a:solidFill>
                  <a:prstClr val="black"/>
                </a:solidFill>
              </a:rPr>
              <a:t>Anesthésie</a:t>
            </a:r>
          </a:p>
          <a:p>
            <a:pPr lvl="1">
              <a:buClr>
                <a:srgbClr val="B71E42"/>
              </a:buClr>
            </a:pPr>
            <a:endParaRPr lang="fr-CA" sz="3400" dirty="0">
              <a:solidFill>
                <a:prstClr val="black"/>
              </a:solidFill>
            </a:endParaRPr>
          </a:p>
          <a:p>
            <a:pPr lvl="1">
              <a:buClr>
                <a:srgbClr val="B71E42"/>
              </a:buClr>
            </a:pPr>
            <a:endParaRPr lang="fr-CA" sz="3400" dirty="0">
              <a:solidFill>
                <a:prstClr val="black"/>
              </a:solidFill>
            </a:endParaRPr>
          </a:p>
          <a:p>
            <a:pPr lvl="1"/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E31270-9F6D-41BF-947C-53CFD276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612" y="4408066"/>
            <a:ext cx="2873271" cy="16114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1F30EC-4B2E-46F2-A6CB-4D17A83EA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71" r="1" b="-9859"/>
          <a:stretch/>
        </p:blipFill>
        <p:spPr>
          <a:xfrm>
            <a:off x="8228261" y="2667007"/>
            <a:ext cx="3318523" cy="20540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054E468-D486-4CA6-9242-0E714B3FB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216" y="191409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8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AF6FD-7397-412D-9027-C9133AAD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Vous voulez apprendre l’hypnose?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C97EE-17AD-4331-AEE5-9CE06244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« OUI!!!! »</a:t>
            </a:r>
          </a:p>
          <a:p>
            <a:pPr lvl="1"/>
            <a:r>
              <a:rPr lang="fr-CA" dirty="0"/>
              <a:t>Apprenez des scripts et pratiquez! (</a:t>
            </a:r>
            <a:r>
              <a:rPr lang="fr-CA" dirty="0" err="1"/>
              <a:t>Youtube</a:t>
            </a:r>
            <a:r>
              <a:rPr lang="fr-CA" dirty="0"/>
              <a:t>, DVD, livres, google…. )</a:t>
            </a:r>
          </a:p>
          <a:p>
            <a:pPr lvl="1"/>
            <a:endParaRPr lang="fr-CA" dirty="0"/>
          </a:p>
          <a:p>
            <a:pPr lvl="0">
              <a:buClr>
                <a:srgbClr val="B71E42"/>
              </a:buClr>
            </a:pPr>
            <a:r>
              <a:rPr lang="fr-CA" dirty="0">
                <a:solidFill>
                  <a:prstClr val="black"/>
                </a:solidFill>
              </a:rPr>
              <a:t>« Ça semble compliqué, non? »</a:t>
            </a:r>
          </a:p>
          <a:p>
            <a:pPr lvl="1">
              <a:buClr>
                <a:srgbClr val="B71E42"/>
              </a:buClr>
            </a:pPr>
            <a:r>
              <a:rPr lang="fr-CA" dirty="0">
                <a:solidFill>
                  <a:prstClr val="black"/>
                </a:solidFill>
              </a:rPr>
              <a:t>Vous pouvez envoyer votre jouet chez un hypnologue pour une programmation!</a:t>
            </a:r>
          </a:p>
          <a:p>
            <a:pPr lvl="1">
              <a:buClr>
                <a:srgbClr val="B71E42"/>
              </a:buClr>
            </a:pPr>
            <a:r>
              <a:rPr lang="fr-CA" dirty="0">
                <a:solidFill>
                  <a:prstClr val="black"/>
                </a:solidFill>
              </a:rPr>
              <a:t>Vous pouvez jouer autrement…</a:t>
            </a:r>
          </a:p>
          <a:p>
            <a:pPr lvl="0">
              <a:buClr>
                <a:srgbClr val="B71E42"/>
              </a:buClr>
            </a:pPr>
            <a:endParaRPr lang="fr-CA" dirty="0">
              <a:solidFill>
                <a:prstClr val="black"/>
              </a:solidFill>
            </a:endParaRPr>
          </a:p>
          <a:p>
            <a:pPr marL="0" lvl="0" indent="0">
              <a:buClr>
                <a:srgbClr val="B71E42"/>
              </a:buClr>
              <a:buNone/>
            </a:pPr>
            <a:endParaRPr lang="fr-CA" dirty="0">
              <a:solidFill>
                <a:prstClr val="black"/>
              </a:solidFill>
            </a:endParaRPr>
          </a:p>
          <a:p>
            <a:pPr lvl="0">
              <a:buClr>
                <a:srgbClr val="B71E42"/>
              </a:buClr>
            </a:pPr>
            <a:endParaRPr lang="fr-CA" dirty="0">
              <a:solidFill>
                <a:prstClr val="black"/>
              </a:solidFill>
            </a:endParaRPr>
          </a:p>
          <a:p>
            <a:pPr lvl="1"/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A03CFEB-3AF7-48A2-B97C-54E0994E3080}"/>
              </a:ext>
            </a:extLst>
          </p:cNvPr>
          <p:cNvSpPr/>
          <p:nvPr/>
        </p:nvSpPr>
        <p:spPr>
          <a:xfrm>
            <a:off x="708043" y="3257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8F05949E-20A1-486B-BE25-5695AF2EAF29}"/>
              </a:ext>
            </a:extLst>
          </p:cNvPr>
          <p:cNvSpPr/>
          <p:nvPr/>
        </p:nvSpPr>
        <p:spPr>
          <a:xfrm>
            <a:off x="708043" y="20157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622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38D42-AA3B-4A7A-BE14-15F04E26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jouer?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047550-D227-48CE-B624-F00990C07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Pour induire un </a:t>
            </a:r>
            <a:r>
              <a:rPr lang="fr-CA" dirty="0" err="1"/>
              <a:t>toyspace</a:t>
            </a:r>
            <a:r>
              <a:rPr lang="fr-CA" dirty="0"/>
              <a:t>, vous pouvez…</a:t>
            </a:r>
          </a:p>
          <a:p>
            <a:pPr lvl="1"/>
            <a:r>
              <a:rPr lang="fr-CA" dirty="0"/>
              <a:t>Laisser le jouet induire seul son propre </a:t>
            </a:r>
            <a:r>
              <a:rPr lang="fr-CA" dirty="0" err="1"/>
              <a:t>toyspace</a:t>
            </a:r>
            <a:r>
              <a:rPr lang="fr-CA" dirty="0"/>
              <a:t> avant la séance</a:t>
            </a:r>
          </a:p>
          <a:p>
            <a:pPr lvl="1"/>
            <a:r>
              <a:rPr lang="fr-CA" dirty="0"/>
              <a:t>Utiliser la « main </a:t>
            </a:r>
            <a:r>
              <a:rPr lang="fr-CA" dirty="0" err="1"/>
              <a:t>lévitante</a:t>
            </a:r>
            <a:r>
              <a:rPr lang="fr-CA" dirty="0"/>
              <a:t> » comme « barre de progression » / choisir une séquence de mots?</a:t>
            </a:r>
          </a:p>
          <a:p>
            <a:pPr lvl="1"/>
            <a:r>
              <a:rPr lang="fr-CA" dirty="0"/>
              <a:t>Utiliser le </a:t>
            </a:r>
            <a:r>
              <a:rPr lang="fr-CA" dirty="0" err="1"/>
              <a:t>subspace</a:t>
            </a:r>
            <a:r>
              <a:rPr lang="fr-CA" dirty="0"/>
              <a:t> comme tremplin au </a:t>
            </a:r>
            <a:r>
              <a:rPr lang="fr-CA" dirty="0" err="1"/>
              <a:t>toyspace</a:t>
            </a:r>
            <a:r>
              <a:rPr lang="fr-CA" dirty="0"/>
              <a:t> : privation sensorielle, douleur, contention, etc.</a:t>
            </a:r>
          </a:p>
          <a:p>
            <a:pPr lvl="1"/>
            <a:r>
              <a:rPr lang="fr-CA" dirty="0"/>
              <a:t>Laisser le partenaire induire son propre </a:t>
            </a:r>
            <a:r>
              <a:rPr lang="fr-CA" dirty="0" err="1"/>
              <a:t>toyspace</a:t>
            </a:r>
            <a:r>
              <a:rPr lang="fr-CA" dirty="0"/>
              <a:t> durant divers échanges physiques</a:t>
            </a:r>
          </a:p>
          <a:p>
            <a:pPr lvl="1"/>
            <a:r>
              <a:rPr lang="fr-CA" dirty="0"/>
              <a:t>Il suffit d’être attentif aux changements qui s’opèrent chez votre partenaire (test tonus, absence de réponse, regard, etc.)</a:t>
            </a:r>
          </a:p>
          <a:p>
            <a:pPr lvl="1"/>
            <a:r>
              <a:rPr lang="fr-CA" dirty="0"/>
              <a:t>Signal?  Ex : le jouet répond à son nom ou ouvre/ferme les yeux pour confirmer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7A0D6397-29F8-4619-A50B-7082C8B8DDFA}"/>
              </a:ext>
            </a:extLst>
          </p:cNvPr>
          <p:cNvSpPr/>
          <p:nvPr/>
        </p:nvSpPr>
        <p:spPr>
          <a:xfrm>
            <a:off x="1137146" y="41493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26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38CE4F-41CF-420F-BA7A-91312E59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Mon manuel… Jouer en 3 modes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933333-7D4D-48CE-B369-3E026852D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Pourquoi?</a:t>
            </a:r>
          </a:p>
          <a:p>
            <a:pPr lvl="1"/>
            <a:r>
              <a:rPr lang="fr-CA" dirty="0"/>
              <a:t>Être réaliste :  miser sur la qualité du « </a:t>
            </a:r>
            <a:r>
              <a:rPr lang="fr-CA" dirty="0" err="1"/>
              <a:t>blank</a:t>
            </a:r>
            <a:r>
              <a:rPr lang="fr-CA" dirty="0"/>
              <a:t> mode » vs durée « simulée »</a:t>
            </a:r>
          </a:p>
          <a:p>
            <a:pPr lvl="1"/>
            <a:r>
              <a:rPr lang="fr-CA" dirty="0" err="1"/>
              <a:t>Fractionnation</a:t>
            </a:r>
            <a:r>
              <a:rPr lang="fr-CA" dirty="0"/>
              <a:t> (alterner) : « effet </a:t>
            </a:r>
            <a:r>
              <a:rPr lang="fr-CA" dirty="0" err="1"/>
              <a:t>snooze</a:t>
            </a:r>
            <a:r>
              <a:rPr lang="fr-CA" dirty="0"/>
              <a:t> » et anticipation (facilite et la passivité et l’activité)</a:t>
            </a:r>
          </a:p>
          <a:p>
            <a:pPr lvl="1"/>
            <a:r>
              <a:rPr lang="fr-CA" dirty="0"/>
              <a:t>Inclure divers types de jeux (+/- passif) et adapter la dynamique (+/- libertés)</a:t>
            </a:r>
          </a:p>
          <a:p>
            <a:endParaRPr lang="fr-CA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5106622-4DB3-4F3F-96FB-878D94A2D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48079"/>
              </p:ext>
            </p:extLst>
          </p:nvPr>
        </p:nvGraphicFramePr>
        <p:xfrm>
          <a:off x="2032000" y="3741038"/>
          <a:ext cx="8127999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8645043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4063244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2572924"/>
                    </a:ext>
                  </a:extLst>
                </a:gridCol>
              </a:tblGrid>
              <a:tr h="36163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Mode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Mode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Mode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78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Objet inanimé (</a:t>
                      </a:r>
                      <a:r>
                        <a:rPr lang="fr-CA" dirty="0" err="1"/>
                        <a:t>blank</a:t>
                      </a:r>
                      <a:r>
                        <a:rPr lang="fr-CA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Esclave/Robot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Autonome (personnalité)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84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Ressent moins (dissociation)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Ressent et communique</a:t>
                      </a:r>
                    </a:p>
                    <a:p>
                      <a:pPr algn="ctr"/>
                      <a:r>
                        <a:rPr lang="fr-CA" dirty="0"/>
                        <a:t>(contrainte)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Sensations/émotions</a:t>
                      </a:r>
                    </a:p>
                    <a:p>
                      <a:pPr algn="ctr"/>
                      <a:r>
                        <a:rPr lang="fr-CA" dirty="0"/>
                        <a:t>(initiative)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1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Ne communique pas</a:t>
                      </a:r>
                    </a:p>
                    <a:p>
                      <a:pPr algn="ctr"/>
                      <a:r>
                        <a:rPr lang="fr-CA" dirty="0"/>
                        <a:t>(pas de feedback)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Communique selon sa programmation***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Communique librement ses propres désirs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9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98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859C8-4ECF-4029-8EE0-4F0B9BE9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Jouer…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29564-D7FB-4098-B0C6-F62FA0643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Donnez vos commandes vocalement ou…</a:t>
            </a:r>
          </a:p>
          <a:p>
            <a:r>
              <a:rPr lang="fr-CA" dirty="0"/>
              <a:t>Si vous n’êtes pas du genre à parler à  vos jouets…</a:t>
            </a:r>
          </a:p>
          <a:p>
            <a:pPr lvl="1"/>
            <a:r>
              <a:rPr lang="fr-CA" dirty="0"/>
              <a:t>« </a:t>
            </a:r>
            <a:r>
              <a:rPr lang="fr-CA" dirty="0" err="1"/>
              <a:t>Clicker</a:t>
            </a:r>
            <a:r>
              <a:rPr lang="fr-CA" dirty="0"/>
              <a:t> » (pour alterner entre différents modes ou on/off)</a:t>
            </a:r>
          </a:p>
          <a:p>
            <a:pPr lvl="1"/>
            <a:r>
              <a:rPr lang="fr-CA" dirty="0"/>
              <a:t>Boutons sur la peau (bouchons, tatouages temporaires ou permanents, </a:t>
            </a:r>
            <a:r>
              <a:rPr lang="fr-CA" dirty="0" err="1"/>
              <a:t>comp</a:t>
            </a:r>
            <a:r>
              <a:rPr lang="fr-CA" dirty="0"/>
              <a:t>. électroniques)</a:t>
            </a:r>
          </a:p>
          <a:p>
            <a:pPr lvl="1"/>
            <a:r>
              <a:rPr lang="fr-CA" dirty="0"/>
              <a:t>Commandes </a:t>
            </a:r>
            <a:r>
              <a:rPr lang="fr-CA" dirty="0" err="1"/>
              <a:t>pré-enregistrées</a:t>
            </a:r>
            <a:r>
              <a:rPr lang="fr-CA" dirty="0"/>
              <a:t> dans votre téléphone (manette)</a:t>
            </a:r>
          </a:p>
          <a:p>
            <a:pPr lvl="1"/>
            <a:r>
              <a:rPr lang="fr-CA" dirty="0"/>
              <a:t>Système de cordes (marionnettiste)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Vous pouvez même enregistrer les réponses possibles du jouet pour diriger la « conversation »</a:t>
            </a:r>
          </a:p>
          <a:p>
            <a:pPr lvl="1"/>
            <a:r>
              <a:rPr lang="fr-CA" dirty="0"/>
              <a:t>Pensez à un </a:t>
            </a:r>
            <a:r>
              <a:rPr lang="fr-CA" dirty="0" err="1"/>
              <a:t>safeword</a:t>
            </a:r>
            <a:r>
              <a:rPr lang="fr-CA" dirty="0"/>
              <a:t> programmé!</a:t>
            </a:r>
          </a:p>
        </p:txBody>
      </p:sp>
      <p:pic>
        <p:nvPicPr>
          <p:cNvPr id="4" name="pleasure now">
            <a:hlinkClick r:id="" action="ppaction://media"/>
            <a:extLst>
              <a:ext uri="{FF2B5EF4-FFF2-40B4-BE49-F238E27FC236}">
                <a16:creationId xmlns:a16="http://schemas.microsoft.com/office/drawing/2014/main" id="{3F081985-84B7-4D5B-929A-4CA3A49D5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98062" y="3548271"/>
            <a:ext cx="430058" cy="430058"/>
          </a:xfrm>
          <a:prstGeom prst="rect">
            <a:avLst/>
          </a:prstGeom>
        </p:spPr>
      </p:pic>
      <p:pic>
        <p:nvPicPr>
          <p:cNvPr id="5" name="slavenow">
            <a:hlinkClick r:id="" action="ppaction://media"/>
            <a:extLst>
              <a:ext uri="{FF2B5EF4-FFF2-40B4-BE49-F238E27FC236}">
                <a16:creationId xmlns:a16="http://schemas.microsoft.com/office/drawing/2014/main" id="{52A19662-082B-47F2-A8CF-D63DC8044F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01387" y="3548271"/>
            <a:ext cx="430058" cy="430058"/>
          </a:xfrm>
          <a:prstGeom prst="rect">
            <a:avLst/>
          </a:prstGeom>
        </p:spPr>
      </p:pic>
      <p:pic>
        <p:nvPicPr>
          <p:cNvPr id="6" name="sleepnow">
            <a:hlinkClick r:id="" action="ppaction://media"/>
            <a:extLst>
              <a:ext uri="{FF2B5EF4-FFF2-40B4-BE49-F238E27FC236}">
                <a16:creationId xmlns:a16="http://schemas.microsoft.com/office/drawing/2014/main" id="{C7EF469A-0553-4F7D-9813-EC8BF87CEF3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97179" y="3548271"/>
            <a:ext cx="430058" cy="4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40766-E203-4773-B81C-D64412CC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« care &amp; </a:t>
            </a:r>
            <a:r>
              <a:rPr lang="fr-CA" dirty="0" err="1"/>
              <a:t>Aftercare</a:t>
            </a:r>
            <a:r>
              <a:rPr lang="fr-CA" dirty="0"/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AF7A0-010B-4649-8416-D59497F50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CA" sz="2000" dirty="0"/>
              <a:t>Les jouets ont parfois besoin d’être examinés, réparés…</a:t>
            </a:r>
          </a:p>
          <a:p>
            <a:pPr lvl="1"/>
            <a:r>
              <a:rPr lang="fr-CA" dirty="0"/>
              <a:t>Blessure réelle ou imaginée (jeu de type médical / fils, bourrure, visualisation dirigée)</a:t>
            </a:r>
          </a:p>
          <a:p>
            <a:pPr lvl="1"/>
            <a:r>
              <a:rPr lang="fr-CA" dirty="0"/>
              <a:t>Blessure émotionnelle? (analogie, métaphores… être réparé pour mieux guérir…)</a:t>
            </a:r>
          </a:p>
          <a:p>
            <a:pPr marL="457200" lvl="1" indent="0">
              <a:buNone/>
            </a:pPr>
            <a:endParaRPr lang="fr-CA" dirty="0"/>
          </a:p>
          <a:p>
            <a:pPr marL="457200" lvl="1" indent="0">
              <a:buNone/>
            </a:pPr>
            <a:r>
              <a:rPr lang="fr-CA" sz="2400" dirty="0"/>
              <a:t>Prenez soin de vos jouets…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F18BD7-A187-4AD9-91B8-3D0BD56C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646" y="3811351"/>
            <a:ext cx="5786509" cy="21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7EB04-81A9-45A1-B420-09925859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s’inspirer…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246528-BAF4-442A-A100-2450FF42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r>
              <a:rPr lang="fr-CA" dirty="0">
                <a:hlinkClick r:id="rId2"/>
              </a:rPr>
              <a:t>https://www.youtube.com/user/HypnosisPLZ</a:t>
            </a:r>
            <a:endParaRPr lang="fr-CA" dirty="0"/>
          </a:p>
          <a:p>
            <a:r>
              <a:rPr lang="fr-CA" dirty="0">
                <a:hlinkClick r:id="rId3"/>
              </a:rPr>
              <a:t>https://www.youtube.com/user/EntrancementUK</a:t>
            </a:r>
            <a:endParaRPr lang="fr-CA" dirty="0"/>
          </a:p>
          <a:p>
            <a:r>
              <a:rPr lang="fr-CA" dirty="0">
                <a:hlinkClick r:id="rId4"/>
              </a:rPr>
              <a:t>https://www.youtube.com/watch?v=SPjjJ4iRNmU</a:t>
            </a:r>
            <a:endParaRPr lang="fr-CA" dirty="0"/>
          </a:p>
          <a:p>
            <a:r>
              <a:rPr lang="fr-CA" dirty="0">
                <a:hlinkClick r:id="rId5"/>
              </a:rPr>
              <a:t>https://www.youtube.com/user/UltraHypnosis</a:t>
            </a:r>
            <a:endParaRPr lang="fr-CA" dirty="0"/>
          </a:p>
          <a:p>
            <a:r>
              <a:rPr lang="fr-CA" dirty="0">
                <a:hlinkClick r:id="rId6"/>
              </a:rPr>
              <a:t>https://www.youtube.com/channel/UCShf6kWnnU-77JEE0PytjSA</a:t>
            </a:r>
            <a:endParaRPr lang="fr-CA" dirty="0"/>
          </a:p>
          <a:p>
            <a:r>
              <a:rPr lang="fr-CA" dirty="0">
                <a:hlinkClick r:id="rId7"/>
              </a:rPr>
              <a:t>https://hypnosisfetish.com/</a:t>
            </a:r>
            <a:endParaRPr lang="fr-CA" dirty="0"/>
          </a:p>
          <a:p>
            <a:r>
              <a:rPr lang="fr-CA" dirty="0"/>
              <a:t>https://www.youtube.com/channel/UCTPvlnaOibPsd73_nzJCn6A/featured</a:t>
            </a:r>
          </a:p>
        </p:txBody>
      </p:sp>
    </p:spTree>
    <p:extLst>
      <p:ext uri="{BB962C8B-B14F-4D97-AF65-F5344CB8AC3E}">
        <p14:creationId xmlns:p14="http://schemas.microsoft.com/office/powerpoint/2010/main" val="374231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A05A9-6EEF-4D4F-93FF-115BD6BD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000" dirty="0"/>
              <a:t>« </a:t>
            </a:r>
            <a:r>
              <a:rPr lang="fr-CA" sz="3600" dirty="0" err="1"/>
              <a:t>Dollification</a:t>
            </a:r>
            <a:r>
              <a:rPr lang="fr-CA" sz="3600" dirty="0"/>
              <a:t> »: c’est pour moi?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F4152E-BC49-4357-B6C1-BCC1A77E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Une démarche individuelle d’objectification.</a:t>
            </a:r>
          </a:p>
          <a:p>
            <a:r>
              <a:rPr lang="fr-CA" dirty="0"/>
              <a:t>Devenir un objet?</a:t>
            </a:r>
          </a:p>
          <a:p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C7D61E-58C1-432E-9026-7C4B8A8F9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60" y="3428999"/>
            <a:ext cx="1819298" cy="15357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48506F-FDF7-47ED-BE7F-21EA91501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0" y="3292162"/>
            <a:ext cx="1983781" cy="16372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1985D2-9906-4BB0-8771-F30E9A00EABA}"/>
              </a:ext>
            </a:extLst>
          </p:cNvPr>
          <p:cNvSpPr txBox="1"/>
          <p:nvPr/>
        </p:nvSpPr>
        <p:spPr>
          <a:xfrm>
            <a:off x="7222435" y="3292163"/>
            <a:ext cx="3617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/>
              <a:t>Un objet habité par une histoire, une essence, une personnalité particulière, prisonnière d’un corps... Avec lequel on peut jouer.  Qu’on peut entretenir, chérir, modifier, réparer, programmer, etc.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ED96224-B344-4E44-832F-ABB4C39DD8E1}"/>
              </a:ext>
            </a:extLst>
          </p:cNvPr>
          <p:cNvSpPr txBox="1"/>
          <p:nvPr/>
        </p:nvSpPr>
        <p:spPr>
          <a:xfrm>
            <a:off x="1815548" y="5046489"/>
            <a:ext cx="902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Pour une appellation plus inclusive… </a:t>
            </a:r>
            <a:r>
              <a:rPr lang="fr-CA" sz="2000" dirty="0" err="1"/>
              <a:t>Toyification</a:t>
            </a:r>
            <a:r>
              <a:rPr lang="fr-CA" sz="2000" dirty="0"/>
              <a:t>?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D446FC0-0546-40C5-8312-193505CD1547}"/>
              </a:ext>
            </a:extLst>
          </p:cNvPr>
          <p:cNvSpPr/>
          <p:nvPr/>
        </p:nvSpPr>
        <p:spPr>
          <a:xfrm>
            <a:off x="647942" y="50464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978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34847-551F-467C-99BC-DF7CD34A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 démarche individuelle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FC06D0-BCEC-45EE-8E6F-886E0497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25247"/>
            <a:ext cx="9603275" cy="3450613"/>
          </a:xfrm>
        </p:spPr>
        <p:txBody>
          <a:bodyPr>
            <a:normAutofit/>
          </a:bodyPr>
          <a:lstStyle/>
          <a:p>
            <a:r>
              <a:rPr lang="fr-CA" dirty="0"/>
              <a:t>Une expérience méditative, mystique.  Une expérience en soi, ancrée dans le corps.  </a:t>
            </a:r>
          </a:p>
          <a:p>
            <a:pPr marL="457200" lvl="1" indent="0">
              <a:buNone/>
            </a:pPr>
            <a:r>
              <a:rPr lang="fr-CA" dirty="0"/>
              <a:t>Tonus (rigidité « plastique » vs « poupée de chiffon » , respiration stoppée ou ralentie, regard livide, esprit vide « </a:t>
            </a:r>
            <a:r>
              <a:rPr lang="fr-CA" dirty="0" err="1"/>
              <a:t>blank</a:t>
            </a:r>
            <a:r>
              <a:rPr lang="fr-CA" dirty="0"/>
              <a:t> », lourdeur du corps, température à la baisse, etc.</a:t>
            </a:r>
          </a:p>
          <a:p>
            <a:pPr marL="457200" lvl="1" indent="0">
              <a:buNone/>
            </a:pPr>
            <a:r>
              <a:rPr lang="fr-CA" dirty="0"/>
              <a:t>                     Faire partie du décor, être étranger à son corps : exercice de la main morte</a:t>
            </a:r>
          </a:p>
          <a:p>
            <a:r>
              <a:rPr lang="fr-CA" dirty="0"/>
              <a:t>Une comme double identité.</a:t>
            </a:r>
          </a:p>
          <a:p>
            <a:pPr marL="457200" lvl="1" indent="0">
              <a:buNone/>
            </a:pPr>
            <a:r>
              <a:rPr lang="fr-CA" dirty="0"/>
              <a:t>Ressentir ou exprimer une partie de notre personnalité/sexualité qui ne correspond pas à  notre personnalité assumée ou à nos valeurs.  </a:t>
            </a:r>
          </a:p>
          <a:p>
            <a:pPr marL="457200" lvl="1" indent="0">
              <a:buNone/>
            </a:pPr>
            <a:r>
              <a:rPr lang="en-CA" dirty="0"/>
              <a:t>                     </a:t>
            </a:r>
            <a:r>
              <a:rPr lang="en-CA" dirty="0" err="1"/>
              <a:t>Création</a:t>
            </a:r>
            <a:r>
              <a:rPr lang="en-CA" dirty="0"/>
              <a:t> d’un personage: tranche de vie!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22A2BE8-B9A6-46B4-B212-2D7CEE793B06}"/>
              </a:ext>
            </a:extLst>
          </p:cNvPr>
          <p:cNvSpPr/>
          <p:nvPr/>
        </p:nvSpPr>
        <p:spPr>
          <a:xfrm>
            <a:off x="671905" y="2125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935E07D-9ABE-420E-B7EE-C4A856BB1BBD}"/>
              </a:ext>
            </a:extLst>
          </p:cNvPr>
          <p:cNvSpPr/>
          <p:nvPr/>
        </p:nvSpPr>
        <p:spPr>
          <a:xfrm>
            <a:off x="671905" y="37599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621C8DC-18FD-4B5A-AEDA-2E43303D994D}"/>
              </a:ext>
            </a:extLst>
          </p:cNvPr>
          <p:cNvCxnSpPr>
            <a:cxnSpLocks/>
          </p:cNvCxnSpPr>
          <p:nvPr/>
        </p:nvCxnSpPr>
        <p:spPr>
          <a:xfrm>
            <a:off x="2570922" y="3529003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E47D43B-5E02-463C-A09A-0B50F6C774B4}"/>
              </a:ext>
            </a:extLst>
          </p:cNvPr>
          <p:cNvCxnSpPr>
            <a:cxnSpLocks/>
          </p:cNvCxnSpPr>
          <p:nvPr/>
        </p:nvCxnSpPr>
        <p:spPr>
          <a:xfrm>
            <a:off x="2570922" y="5121789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0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04978-5566-4F6D-89B8-E00124AF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Comme</a:t>
            </a:r>
            <a:r>
              <a:rPr lang="en-CA" dirty="0"/>
              <a:t> </a:t>
            </a:r>
            <a:r>
              <a:rPr lang="en-CA" dirty="0" err="1"/>
              <a:t>dynamique</a:t>
            </a:r>
            <a:r>
              <a:rPr lang="en-CA" dirty="0"/>
              <a:t> (</a:t>
            </a:r>
            <a:r>
              <a:rPr lang="en-CA" dirty="0" err="1"/>
              <a:t>jouet</a:t>
            </a:r>
            <a:r>
              <a:rPr lang="en-CA" dirty="0"/>
              <a:t>/</a:t>
            </a:r>
            <a:r>
              <a:rPr lang="en-CA" dirty="0" err="1"/>
              <a:t>humain</a:t>
            </a:r>
            <a:r>
              <a:rPr lang="en-CA" dirty="0"/>
              <a:t>)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2D5202-6F10-4F5B-AE41-E4994411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Le jouet peut entrer en relation avec différents humains avec lesquels elle aura différents types de relations.</a:t>
            </a:r>
          </a:p>
          <a:p>
            <a:pPr lvl="1"/>
            <a:r>
              <a:rPr lang="fr-CA" dirty="0"/>
              <a:t>Créateur…</a:t>
            </a:r>
          </a:p>
          <a:p>
            <a:pPr lvl="1"/>
            <a:r>
              <a:rPr lang="fr-CA" dirty="0"/>
              <a:t>Propriétaire… </a:t>
            </a:r>
          </a:p>
          <a:p>
            <a:pPr lvl="1"/>
            <a:r>
              <a:rPr lang="fr-CA" dirty="0"/>
              <a:t>Vendeur…</a:t>
            </a:r>
          </a:p>
          <a:p>
            <a:pPr lvl="1"/>
            <a:r>
              <a:rPr lang="fr-CA" dirty="0"/>
              <a:t>Utilisateur…</a:t>
            </a:r>
          </a:p>
          <a:p>
            <a:pPr lvl="1"/>
            <a:r>
              <a:rPr lang="fr-CA" dirty="0"/>
              <a:t>Réparateur…</a:t>
            </a:r>
          </a:p>
          <a:p>
            <a:pPr lvl="1"/>
            <a:r>
              <a:rPr lang="fr-CA" dirty="0"/>
              <a:t>Programmeur…</a:t>
            </a:r>
          </a:p>
          <a:p>
            <a:pPr marL="457200" lvl="1" indent="0">
              <a:buNone/>
            </a:pPr>
            <a:r>
              <a:rPr lang="fr-CA" sz="2000" dirty="0"/>
              <a:t> Relations inégales en pouvoirs et libertés : même si votre jouet est un « G.I. Joe » ou un robot programmé pour être dominant, il demeure à la merci de l’humain qui l’utilise…</a:t>
            </a:r>
          </a:p>
          <a:p>
            <a:pPr lvl="1"/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69B2B73-3DAA-43A8-97A2-FF18F716D0F2}"/>
              </a:ext>
            </a:extLst>
          </p:cNvPr>
          <p:cNvSpPr/>
          <p:nvPr/>
        </p:nvSpPr>
        <p:spPr>
          <a:xfrm>
            <a:off x="962375" y="462032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907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233E1C-6BB5-4630-8193-991801BE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Se réinventer pour mieux s’offrir?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6D4A7-B312-43D2-8894-2F96B6C5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Besoin de contrôle pour lâcher prise? </a:t>
            </a:r>
          </a:p>
          <a:p>
            <a:pPr lvl="1"/>
            <a:r>
              <a:rPr lang="fr-CA" dirty="0"/>
              <a:t>Vous pouvez être actif dans votre processus d’objectification:  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Créer un personnage selon vos besoins et désirs</a:t>
            </a:r>
          </a:p>
          <a:p>
            <a:pPr lvl="1"/>
            <a:r>
              <a:rPr lang="fr-CA" dirty="0"/>
              <a:t>Rédiger votre propre manuel d’instructions : jouer selon vos propres termes</a:t>
            </a:r>
          </a:p>
          <a:p>
            <a:pPr lvl="1"/>
            <a:r>
              <a:rPr lang="fr-CA" dirty="0"/>
              <a:t>Prévoir des réponses programmées pour assurer un consentement en continu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5FBB05CC-FF10-46E6-A098-406EE55BF7DC}"/>
              </a:ext>
            </a:extLst>
          </p:cNvPr>
          <p:cNvSpPr/>
          <p:nvPr/>
        </p:nvSpPr>
        <p:spPr>
          <a:xfrm>
            <a:off x="1137146" y="24337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847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063CB1-5201-4321-9EDB-BF987A55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créer un jouet?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98541-6DA8-40D9-9162-4E9BE4686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Partir des types de jeux, du niveau d’autonomie ou des sensations recherchées pour identifier le type de jouet approprié.</a:t>
            </a:r>
          </a:p>
          <a:p>
            <a:r>
              <a:rPr lang="fr-CA" dirty="0"/>
              <a:t>Voulez-vous que le jouet soit…</a:t>
            </a:r>
          </a:p>
          <a:p>
            <a:pPr lvl="1"/>
            <a:r>
              <a:rPr lang="fr-CA" dirty="0"/>
              <a:t>Capable de tenir une position imposée ou désarticulé comme une poupée de chiffon?</a:t>
            </a:r>
          </a:p>
          <a:p>
            <a:pPr lvl="1"/>
            <a:r>
              <a:rPr lang="fr-CA" dirty="0"/>
              <a:t>Statique, libre de vos mouvements ou télécommandés?</a:t>
            </a:r>
          </a:p>
          <a:p>
            <a:pPr lvl="1"/>
            <a:r>
              <a:rPr lang="fr-CA" dirty="0"/>
              <a:t>Muet ou parlant?</a:t>
            </a:r>
          </a:p>
          <a:p>
            <a:pPr lvl="1"/>
            <a:r>
              <a:rPr lang="fr-CA" dirty="0"/>
              <a:t>Inexpressif (voire sans visage) ou capable d’exprimer/simuler des émotions?</a:t>
            </a:r>
          </a:p>
          <a:p>
            <a:pPr lvl="1"/>
            <a:r>
              <a:rPr lang="fr-CA" dirty="0"/>
              <a:t>Capable d’expérimenter ces différents états à différents moments?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906B306-19F4-4955-AB05-BC92674E7700}"/>
              </a:ext>
            </a:extLst>
          </p:cNvPr>
          <p:cNvSpPr/>
          <p:nvPr/>
        </p:nvSpPr>
        <p:spPr>
          <a:xfrm>
            <a:off x="647942" y="2845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42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A4306-5182-4D1E-8B45-C5B7E85C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39B742F-78FD-47FA-A60D-D3A946D53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990" t="-42698" r="-55649" b="-32320"/>
          <a:stretch/>
        </p:blipFill>
        <p:spPr>
          <a:xfrm flipH="1">
            <a:off x="2689464" y="260251"/>
            <a:ext cx="5872633" cy="468214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0356358-6F65-40C0-9E19-5BFB85DD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118" y="2791935"/>
            <a:ext cx="2001513" cy="30617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0DFA5F-1F95-4910-B1BA-742406140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74284" y="4590646"/>
            <a:ext cx="3548472" cy="20071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B176E2-DC40-4942-9491-2E9C7CA1B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52978" y="217671"/>
            <a:ext cx="3011317" cy="20075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28398C-B63B-4C30-9369-155A4D72F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903944" y="1638367"/>
            <a:ext cx="1856415" cy="26100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940F24D-A0FA-4CB8-8179-7600AD0E9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007749" y="4397212"/>
            <a:ext cx="1707832" cy="22884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E06A078-3315-4F2D-A684-F465CEF40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781985" y="1810420"/>
            <a:ext cx="2166535" cy="32371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05CFAE4-F158-4F97-B3A8-9BB173BD63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909066" y="3741393"/>
            <a:ext cx="1971328" cy="29680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2D5A7D4-402C-4A2E-85BE-BFA83FDE0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317708" y="-48468"/>
            <a:ext cx="1624264" cy="228952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1256F05-9EE8-4E33-8744-6F31CD0EE7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7915323" y="560085"/>
            <a:ext cx="2324342" cy="300348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B7247E1-1C8E-4391-ACC0-53F0E740A5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9880394" y="2424733"/>
            <a:ext cx="2135234" cy="320285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D45D2CE-9031-4A20-8BC5-BC077BAFB1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91188" y="-456680"/>
            <a:ext cx="3240734" cy="182291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F12AB15-E958-48CE-BEB5-250A94A92A9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5868" b="7492"/>
          <a:stretch/>
        </p:blipFill>
        <p:spPr>
          <a:xfrm>
            <a:off x="6139360" y="-641415"/>
            <a:ext cx="2681416" cy="20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B776E-9B31-45E3-8071-703A96FF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Plus qu’un objet… un personnage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61897C-2E16-434E-BAF6-8ECF4F3F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Nom? Symbolique?</a:t>
            </a:r>
          </a:p>
          <a:p>
            <a:r>
              <a:rPr lang="fr-CA" dirty="0"/>
              <a:t>Histoire (fabriqué, acheté, trouvé?)</a:t>
            </a:r>
          </a:p>
          <a:p>
            <a:r>
              <a:rPr lang="fr-CA" dirty="0"/>
              <a:t>Apparence (vêtements, perruques, </a:t>
            </a:r>
            <a:r>
              <a:rPr lang="fr-CA" dirty="0" err="1"/>
              <a:t>comp.électroniques</a:t>
            </a:r>
            <a:r>
              <a:rPr lang="fr-CA" dirty="0"/>
              <a:t>, maquillage, masque, etc.)</a:t>
            </a:r>
          </a:p>
          <a:p>
            <a:r>
              <a:rPr lang="fr-CA" dirty="0"/>
              <a:t>Personnalité: Motivations, émotions, attitude?</a:t>
            </a:r>
          </a:p>
          <a:p>
            <a:r>
              <a:rPr lang="fr-CA" dirty="0"/>
              <a:t>Penser à la psychologie du personnage et/ou vous transformer physiquement peut vous aider à atteindre votre « </a:t>
            </a:r>
            <a:r>
              <a:rPr lang="fr-CA" dirty="0" err="1"/>
              <a:t>toy</a:t>
            </a:r>
            <a:r>
              <a:rPr lang="fr-CA" dirty="0"/>
              <a:t> </a:t>
            </a:r>
            <a:r>
              <a:rPr lang="fr-CA" dirty="0" err="1"/>
              <a:t>space</a:t>
            </a:r>
            <a:r>
              <a:rPr lang="fr-CA" dirty="0"/>
              <a:t> » ou « </a:t>
            </a:r>
            <a:r>
              <a:rPr lang="fr-CA" dirty="0" err="1"/>
              <a:t>doll</a:t>
            </a:r>
            <a:r>
              <a:rPr lang="fr-CA" dirty="0"/>
              <a:t> </a:t>
            </a:r>
            <a:r>
              <a:rPr lang="fr-CA" dirty="0" err="1"/>
              <a:t>space</a:t>
            </a:r>
            <a:r>
              <a:rPr lang="fr-CA" dirty="0"/>
              <a:t> ».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6B281B2D-ED73-464C-9EA1-2564FBF79C8F}"/>
              </a:ext>
            </a:extLst>
          </p:cNvPr>
          <p:cNvSpPr/>
          <p:nvPr/>
        </p:nvSpPr>
        <p:spPr>
          <a:xfrm>
            <a:off x="647942" y="39720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434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6323DD-B3E5-400A-8410-92B54A832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455" y="2188079"/>
            <a:ext cx="3048000" cy="1714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1D0037-C94F-44CD-9A2E-BF885F92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« Doll </a:t>
            </a:r>
            <a:r>
              <a:rPr lang="fr-CA" dirty="0" err="1"/>
              <a:t>space</a:t>
            </a:r>
            <a:r>
              <a:rPr lang="fr-CA" dirty="0"/>
              <a:t> » / « </a:t>
            </a:r>
            <a:r>
              <a:rPr lang="fr-CA" dirty="0" err="1"/>
              <a:t>toy</a:t>
            </a:r>
            <a:r>
              <a:rPr lang="fr-CA" dirty="0"/>
              <a:t> </a:t>
            </a:r>
            <a:r>
              <a:rPr lang="fr-CA" dirty="0" err="1"/>
              <a:t>space</a:t>
            </a:r>
            <a:r>
              <a:rPr lang="fr-CA" dirty="0"/>
              <a:t> »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7DD520-71BB-4E2C-8E1B-7B844F70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65546"/>
            <a:ext cx="9603275" cy="3450613"/>
          </a:xfrm>
        </p:spPr>
        <p:txBody>
          <a:bodyPr>
            <a:normAutofit fontScale="85000" lnSpcReduction="20000"/>
          </a:bodyPr>
          <a:lstStyle/>
          <a:p>
            <a:r>
              <a:rPr lang="fr-CA" sz="2400" dirty="0"/>
              <a:t>En solo, entretenir l’état d’objet :</a:t>
            </a:r>
          </a:p>
          <a:p>
            <a:r>
              <a:rPr lang="fr-CA" dirty="0"/>
              <a:t>Tenir une position (rigidité/plastique)</a:t>
            </a:r>
          </a:p>
          <a:p>
            <a:r>
              <a:rPr lang="fr-CA" dirty="0"/>
              <a:t>Accumuler/relâcher la tension (poupée de chiffon)</a:t>
            </a:r>
          </a:p>
          <a:p>
            <a:r>
              <a:rPr lang="fr-CA" dirty="0"/>
              <a:t>Fixer un point ou une forme géométrique (regard vide)</a:t>
            </a:r>
          </a:p>
          <a:p>
            <a:r>
              <a:rPr lang="fr-CA" dirty="0"/>
              <a:t>Méditation guidée, </a:t>
            </a:r>
            <a:r>
              <a:rPr lang="fr-CA" dirty="0" err="1"/>
              <a:t>asmr</a:t>
            </a:r>
            <a:r>
              <a:rPr lang="fr-CA" dirty="0"/>
              <a:t> et </a:t>
            </a:r>
            <a:r>
              <a:rPr lang="fr-CA" dirty="0" err="1"/>
              <a:t>auto-hypnose</a:t>
            </a:r>
            <a:r>
              <a:rPr lang="fr-CA" dirty="0"/>
              <a:t> (</a:t>
            </a:r>
            <a:r>
              <a:rPr lang="fr-CA" dirty="0" err="1"/>
              <a:t>youtube</a:t>
            </a:r>
            <a:r>
              <a:rPr lang="fr-CA" dirty="0"/>
              <a:t>!) </a:t>
            </a:r>
          </a:p>
          <a:p>
            <a:r>
              <a:rPr lang="fr-CA" dirty="0" err="1"/>
              <a:t>Brainwaves</a:t>
            </a:r>
            <a:r>
              <a:rPr lang="fr-CA" dirty="0"/>
              <a:t> (I-Doser): pas de barrière de langue, pas de voix qui dérange, etc.</a:t>
            </a:r>
          </a:p>
          <a:p>
            <a:r>
              <a:rPr lang="fr-CA" dirty="0"/>
              <a:t>« Le bain » : lourdeur</a:t>
            </a:r>
          </a:p>
          <a:p>
            <a:r>
              <a:rPr lang="fr-CA" dirty="0"/>
              <a:t>L’objectif est de modifier votre état de conscience et votre rapport au corps… allez-y avec ce qui vous parle le plus!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F88C4D-B5FA-4843-BACA-6D0DB2413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" t="1458" r="9219" b="1995"/>
          <a:stretch/>
        </p:blipFill>
        <p:spPr>
          <a:xfrm>
            <a:off x="9046490" y="171265"/>
            <a:ext cx="2904469" cy="2846009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935E07D-9ABE-420E-B7EE-C4A856BB1BBD}"/>
              </a:ext>
            </a:extLst>
          </p:cNvPr>
          <p:cNvSpPr/>
          <p:nvPr/>
        </p:nvSpPr>
        <p:spPr>
          <a:xfrm>
            <a:off x="741005" y="19893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649413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542</TotalTime>
  <Words>788</Words>
  <Application>Microsoft Office PowerPoint</Application>
  <PresentationFormat>Grand écran</PresentationFormat>
  <Paragraphs>137</Paragraphs>
  <Slides>17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Galerie</vt:lpstr>
      <vt:lpstr>Hypnodolls &amp; dollification  Du processus transformatif a l’echange de pouvoir</vt:lpstr>
      <vt:lpstr>« Dollification »: c’est pour moi?</vt:lpstr>
      <vt:lpstr>Comme démarche individuelle</vt:lpstr>
      <vt:lpstr>Comme dynamique (jouet/humain)</vt:lpstr>
      <vt:lpstr>Se réinventer pour mieux s’offrir?</vt:lpstr>
      <vt:lpstr>Comment créer un jouet?</vt:lpstr>
      <vt:lpstr>Présentation PowerPoint</vt:lpstr>
      <vt:lpstr>Plus qu’un objet… un personnage</vt:lpstr>
      <vt:lpstr>« Doll space » / « toy space » </vt:lpstr>
      <vt:lpstr>Hypnose, transe et toyification…</vt:lpstr>
      <vt:lpstr>Hypnodolls &amp; Hypnotoys</vt:lpstr>
      <vt:lpstr>Vous voulez apprendre l’hypnose?</vt:lpstr>
      <vt:lpstr>Comment jouer?</vt:lpstr>
      <vt:lpstr>Mon manuel… Jouer en 3 modes</vt:lpstr>
      <vt:lpstr>Jouer…</vt:lpstr>
      <vt:lpstr>« care &amp; Aftercare »</vt:lpstr>
      <vt:lpstr>Pour s’inspirer…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Hypnodolls &amp; dollification  Du processus transformatif a l’echange de pouvoir</dc:title>
  <dc:creator>caryne brisson</dc:creator>
  <cp:lastModifiedBy>caryne brisson</cp:lastModifiedBy>
  <cp:revision>69</cp:revision>
  <dcterms:created xsi:type="dcterms:W3CDTF">2017-11-20T15:37:52Z</dcterms:created>
  <dcterms:modified xsi:type="dcterms:W3CDTF">2017-11-29T19:35:18Z</dcterms:modified>
</cp:coreProperties>
</file>